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60" r:id="rId6"/>
    <p:sldId id="262" r:id="rId7"/>
    <p:sldId id="265" r:id="rId8"/>
    <p:sldId id="269" r:id="rId9"/>
    <p:sldId id="270" r:id="rId10"/>
    <p:sldId id="274" r:id="rId11"/>
    <p:sldId id="277" r:id="rId12"/>
    <p:sldId id="272" r:id="rId13"/>
    <p:sldId id="271" r:id="rId14"/>
    <p:sldId id="275" r:id="rId15"/>
    <p:sldId id="276" r:id="rId16"/>
  </p:sldIdLst>
  <p:sldSz cx="9144000" cy="6858000" type="screen4x3"/>
  <p:notesSz cx="6797675" cy="987425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6600"/>
    <a:srgbClr val="00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869" y="7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7E504-F757-4589-B39D-03798304912E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75926-1FA2-4F1A-B392-3CCADC96547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975338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075926-1FA2-4F1A-B392-3CCADC965478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CBF97-3B39-4D68-A39D-82510F24141D}" type="datetimeFigureOut">
              <a:rPr lang="es-ES" smtClean="0"/>
              <a:pPr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80E79-6573-468A-B7F9-9224408F27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CBF97-3B39-4D68-A39D-82510F24141D}" type="datetimeFigureOut">
              <a:rPr lang="es-ES" smtClean="0"/>
              <a:pPr/>
              <a:t>16/10/2014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80E79-6573-468A-B7F9-9224408F27FA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1547664" y="2852936"/>
            <a:ext cx="7344816" cy="151216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019672" y="2996952"/>
            <a:ext cx="6872808" cy="1752600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solidFill>
                  <a:schemeClr val="bg1"/>
                </a:solidFill>
                <a:latin typeface="Calibri" pitchFamily="34" charset="0"/>
              </a:rPr>
              <a:t>Usos de la Marca Corporativa Grupo Cementos Portland </a:t>
            </a:r>
            <a:r>
              <a:rPr lang="es-ES" sz="2800" dirty="0" err="1" smtClean="0">
                <a:solidFill>
                  <a:schemeClr val="bg1"/>
                </a:solidFill>
                <a:latin typeface="Calibri" pitchFamily="34" charset="0"/>
              </a:rPr>
              <a:t>Valderrivas</a:t>
            </a:r>
            <a:r>
              <a:rPr lang="es-ES" sz="28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s-ES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2627784" y="3687996"/>
            <a:ext cx="590465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 smtClean="0">
              <a:solidFill>
                <a:schemeClr val="bg1"/>
              </a:solidFill>
            </a:endParaRPr>
          </a:p>
          <a:p>
            <a:pPr algn="r"/>
            <a:r>
              <a:rPr lang="es-ES" sz="1200" dirty="0" smtClean="0">
                <a:solidFill>
                  <a:schemeClr val="bg1"/>
                </a:solidFill>
              </a:rPr>
              <a:t>Edición 2.0 </a:t>
            </a:r>
          </a:p>
          <a:p>
            <a:pPr algn="r"/>
            <a:r>
              <a:rPr lang="es-ES" sz="1200" dirty="0" smtClean="0">
                <a:solidFill>
                  <a:schemeClr val="bg1"/>
                </a:solidFill>
              </a:rPr>
              <a:t>16 de Octubre de 2014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0" name="9 Imagen" descr="grupo cementos portland valderrivas horizontal.jpg"/>
          <p:cNvPicPr>
            <a:picLocks noChangeAspect="1"/>
          </p:cNvPicPr>
          <p:nvPr/>
        </p:nvPicPr>
        <p:blipFill>
          <a:blip r:embed="rId2" cstate="print"/>
          <a:srcRect l="9838" t="25500" r="7476" b="26614"/>
          <a:stretch>
            <a:fillRect/>
          </a:stretch>
        </p:blipFill>
        <p:spPr>
          <a:xfrm>
            <a:off x="1547664" y="1340767"/>
            <a:ext cx="1944216" cy="7962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851920" y="1772816"/>
            <a:ext cx="4680520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Helvetica" pitchFamily="34" charset="0"/>
              </a:rPr>
              <a:t>Las pautas que se explican en este documento nos ayudarán a utilizar y combinar correctamente los distintos elementos de la marca corporativa. </a:t>
            </a:r>
          </a:p>
          <a:p>
            <a:endParaRPr lang="es-ES" sz="1100" dirty="0" smtClean="0">
              <a:latin typeface="Helvetica" pitchFamily="34" charset="0"/>
            </a:endParaRPr>
          </a:p>
          <a:p>
            <a:r>
              <a:rPr lang="es-ES" sz="1100" dirty="0" smtClean="0">
                <a:latin typeface="Helvetica" pitchFamily="34" charset="0"/>
              </a:rPr>
              <a:t>El objetivo  :</a:t>
            </a:r>
          </a:p>
          <a:p>
            <a:endParaRPr lang="es-ES" sz="1100" dirty="0">
              <a:latin typeface="Helvetica" pitchFamily="34" charset="0"/>
            </a:endParaRPr>
          </a:p>
          <a:p>
            <a:r>
              <a:rPr lang="es-ES" sz="1100" b="1" dirty="0" smtClean="0">
                <a:latin typeface="Helvetica" pitchFamily="34" charset="0"/>
              </a:rPr>
              <a:t>MANTENER LA DIFERENCIACIÓN DE LA MARCA Y SU USO EN TODA LA COMPAÑÍA.</a:t>
            </a:r>
          </a:p>
          <a:p>
            <a:endParaRPr lang="es-ES" sz="1100" b="1" dirty="0" smtClean="0">
              <a:latin typeface="Helvetica" pitchFamily="34" charset="0"/>
            </a:endParaRPr>
          </a:p>
          <a:p>
            <a:r>
              <a:rPr lang="es-ES" sz="1100" dirty="0" smtClean="0">
                <a:latin typeface="Helvetica" pitchFamily="34" charset="0"/>
              </a:rPr>
              <a:t>Una identidad corporativa clara y sugestiva refuerza y clarifica la imagen de empresa, contribuyendo a su mejor conocimiento, familiarización y aceptación por parte del público.</a:t>
            </a:r>
          </a:p>
          <a:p>
            <a:endParaRPr lang="es-ES" sz="1100" dirty="0">
              <a:latin typeface="Helvetica" pitchFamily="34" charset="0"/>
            </a:endParaRPr>
          </a:p>
          <a:p>
            <a:endParaRPr lang="es-ES" sz="1100" dirty="0" smtClean="0">
              <a:latin typeface="Helvetica" pitchFamily="34" charset="0"/>
            </a:endParaRPr>
          </a:p>
          <a:p>
            <a:endParaRPr lang="es-ES" sz="1200" dirty="0">
              <a:latin typeface="Helvetica" pitchFamily="34" charset="0"/>
            </a:endParaRPr>
          </a:p>
        </p:txBody>
      </p:sp>
      <p:sp>
        <p:nvSpPr>
          <p:cNvPr id="5" name="4 Lágrima"/>
          <p:cNvSpPr/>
          <p:nvPr/>
        </p:nvSpPr>
        <p:spPr>
          <a:xfrm>
            <a:off x="899592" y="1484784"/>
            <a:ext cx="2592288" cy="2808312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403648" y="2132856"/>
            <a:ext cx="18722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  <a:latin typeface="Helvetica" pitchFamily="34" charset="0"/>
              </a:rPr>
              <a:t>Comparte la responsabilidad de proteger y difundir la marca. Con nuestro empeño, cada día será más fuerte y trasmitirá nuestros valores.</a:t>
            </a:r>
            <a:endParaRPr lang="es-ES" sz="12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3923928" y="1484784"/>
            <a:ext cx="4464496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"/>
          <p:cNvCxnSpPr/>
          <p:nvPr/>
        </p:nvCxnSpPr>
        <p:spPr>
          <a:xfrm>
            <a:off x="3923928" y="4293096"/>
            <a:ext cx="4464496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195736" y="306896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latin typeface="Helvetica" pitchFamily="34" charset="0"/>
              </a:rPr>
              <a:t>índice</a:t>
            </a:r>
            <a:endParaRPr lang="es-ES" dirty="0">
              <a:latin typeface="Helvetica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3923928" y="1484784"/>
            <a:ext cx="38924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 smtClean="0">
                <a:latin typeface="Helvetica" pitchFamily="34" charset="0"/>
              </a:rPr>
              <a:t>1. Logotipo Grupo Cementos Portland </a:t>
            </a:r>
            <a:r>
              <a:rPr lang="es-ES" sz="1200" b="1" dirty="0" err="1" smtClean="0">
                <a:latin typeface="Helvetica" pitchFamily="34" charset="0"/>
              </a:rPr>
              <a:t>Valderrivas</a:t>
            </a:r>
            <a:endParaRPr lang="es-ES" sz="1200" b="1" dirty="0">
              <a:latin typeface="Helvetica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4139952" y="1844824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Helvetica" pitchFamily="34" charset="0"/>
              </a:rPr>
              <a:t>     Logotipo Corporativo</a:t>
            </a:r>
          </a:p>
          <a:p>
            <a:r>
              <a:rPr lang="es-ES" sz="1200" dirty="0" smtClean="0">
                <a:latin typeface="Helvetica" pitchFamily="34" charset="0"/>
              </a:rPr>
              <a:t>     Versiones de color y Representaciones mínimas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3923928" y="3573016"/>
            <a:ext cx="1673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Helvetica" pitchFamily="34" charset="0"/>
              </a:rPr>
              <a:t>3</a:t>
            </a:r>
            <a:r>
              <a:rPr lang="es-ES" sz="1200" b="1" dirty="0" smtClean="0">
                <a:latin typeface="Helvetica" pitchFamily="34" charset="0"/>
              </a:rPr>
              <a:t>. Color Corporativo</a:t>
            </a:r>
          </a:p>
          <a:p>
            <a:endParaRPr lang="es-ES" sz="1200" b="1" dirty="0">
              <a:latin typeface="Helvetica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3923928" y="4221088"/>
            <a:ext cx="130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Helvetica" pitchFamily="34" charset="0"/>
              </a:rPr>
              <a:t>4</a:t>
            </a:r>
            <a:r>
              <a:rPr lang="es-ES" sz="1200" b="1" dirty="0" smtClean="0">
                <a:latin typeface="Helvetica" pitchFamily="34" charset="0"/>
              </a:rPr>
              <a:t>. Aplicaciones</a:t>
            </a:r>
          </a:p>
          <a:p>
            <a:endParaRPr lang="es-ES" sz="1200" b="1" dirty="0">
              <a:latin typeface="Helvetica" pitchFamily="34" charset="0"/>
            </a:endParaRPr>
          </a:p>
        </p:txBody>
      </p:sp>
      <p:grpSp>
        <p:nvGrpSpPr>
          <p:cNvPr id="20" name="19 Grupo"/>
          <p:cNvGrpSpPr/>
          <p:nvPr/>
        </p:nvGrpSpPr>
        <p:grpSpPr>
          <a:xfrm>
            <a:off x="3923928" y="2614846"/>
            <a:ext cx="3600400" cy="845512"/>
            <a:chOff x="3923928" y="2420888"/>
            <a:chExt cx="2520280" cy="845512"/>
          </a:xfrm>
        </p:grpSpPr>
        <p:sp>
          <p:nvSpPr>
            <p:cNvPr id="16" name="15 CuadroTexto"/>
            <p:cNvSpPr txBox="1"/>
            <p:nvPr/>
          </p:nvSpPr>
          <p:spPr>
            <a:xfrm>
              <a:off x="3923928" y="2420888"/>
              <a:ext cx="1101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200" b="1" dirty="0" smtClean="0">
                  <a:latin typeface="Helvetica" pitchFamily="34" charset="0"/>
                </a:rPr>
                <a:t>2. Tipografía</a:t>
              </a:r>
              <a:endParaRPr lang="es-ES" sz="1200" b="1" dirty="0">
                <a:latin typeface="Helvetica" pitchFamily="34" charset="0"/>
              </a:endParaRPr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211960" y="2620069"/>
              <a:ext cx="22322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>
                  <a:latin typeface="Helvetica" pitchFamily="34" charset="0"/>
                </a:rPr>
                <a:t>Tipografía Corporativa y de Sustitución</a:t>
              </a:r>
            </a:p>
            <a:p>
              <a:r>
                <a:rPr lang="es-ES" sz="1200" dirty="0" smtClean="0">
                  <a:latin typeface="Helvetica" pitchFamily="34" charset="0"/>
                </a:rPr>
                <a:t> </a:t>
              </a:r>
            </a:p>
            <a:p>
              <a:endParaRPr lang="es-ES" sz="1200" dirty="0">
                <a:latin typeface="Helvetica" pitchFamily="34" charset="0"/>
              </a:endParaRPr>
            </a:p>
          </p:txBody>
        </p:sp>
      </p:grpSp>
      <p:sp>
        <p:nvSpPr>
          <p:cNvPr id="21" name="20 CuadroTexto"/>
          <p:cNvSpPr txBox="1"/>
          <p:nvPr/>
        </p:nvSpPr>
        <p:spPr>
          <a:xfrm>
            <a:off x="4283968" y="4481244"/>
            <a:ext cx="2232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Helvetica" pitchFamily="34" charset="0"/>
              </a:rPr>
              <a:t>Papelería Básica</a:t>
            </a:r>
          </a:p>
          <a:p>
            <a:pPr>
              <a:buFontTx/>
              <a:buChar char="-"/>
            </a:pPr>
            <a:r>
              <a:rPr lang="es-ES" sz="1200" dirty="0" smtClean="0">
                <a:latin typeface="Helvetica" pitchFamily="34" charset="0"/>
              </a:rPr>
              <a:t>Tarjetas y firma electrónica</a:t>
            </a:r>
          </a:p>
          <a:p>
            <a:pPr>
              <a:buFontTx/>
              <a:buChar char="-"/>
            </a:pPr>
            <a:r>
              <a:rPr lang="es-ES" sz="1200" dirty="0" smtClean="0">
                <a:latin typeface="Helvetica" pitchFamily="34" charset="0"/>
              </a:rPr>
              <a:t> Hojas de 1ª y 2ª Carta</a:t>
            </a:r>
          </a:p>
          <a:p>
            <a:r>
              <a:rPr lang="es-ES" sz="1200" dirty="0" smtClean="0">
                <a:latin typeface="Helvetica" pitchFamily="34" charset="0"/>
              </a:rPr>
              <a:t>- Sobres</a:t>
            </a:r>
          </a:p>
          <a:p>
            <a:pPr>
              <a:buFontTx/>
              <a:buChar char="-"/>
            </a:pPr>
            <a:r>
              <a:rPr lang="es-ES" sz="1200" dirty="0" smtClean="0">
                <a:latin typeface="Helvetica" pitchFamily="34" charset="0"/>
              </a:rPr>
              <a:t> Plantillas PPT</a:t>
            </a:r>
          </a:p>
          <a:p>
            <a:endParaRPr lang="es-ES" sz="1200" dirty="0" smtClean="0">
              <a:latin typeface="Helvetica" pitchFamily="34" charset="0"/>
            </a:endParaRPr>
          </a:p>
          <a:p>
            <a:endParaRPr lang="es-ES" sz="1200" dirty="0">
              <a:latin typeface="Helvetica" pitchFamily="34" charset="0"/>
            </a:endParaRPr>
          </a:p>
        </p:txBody>
      </p:sp>
      <p:cxnSp>
        <p:nvCxnSpPr>
          <p:cNvPr id="23" name="22 Conector recto"/>
          <p:cNvCxnSpPr/>
          <p:nvPr/>
        </p:nvCxnSpPr>
        <p:spPr>
          <a:xfrm>
            <a:off x="3203848" y="1412776"/>
            <a:ext cx="0" cy="4104456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>
            <a:off x="3203848" y="1628800"/>
            <a:ext cx="576064" cy="0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>
            <a:off x="3203848" y="2708920"/>
            <a:ext cx="576064" cy="0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3203848" y="3705999"/>
            <a:ext cx="576064" cy="0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3203848" y="4365104"/>
            <a:ext cx="576064" cy="0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ágrima"/>
          <p:cNvSpPr/>
          <p:nvPr/>
        </p:nvSpPr>
        <p:spPr>
          <a:xfrm>
            <a:off x="1259632" y="1052736"/>
            <a:ext cx="1368152" cy="1296144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475656" y="1388676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Logotipo Corporativo.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87624" y="2636912"/>
            <a:ext cx="20162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 smtClean="0"/>
              <a:t>El Logotipo es el principal identificador de toda nuestra organización.</a:t>
            </a:r>
          </a:p>
          <a:p>
            <a:pPr algn="just"/>
            <a:r>
              <a:rPr lang="es-ES" sz="1200" dirty="0" smtClean="0"/>
              <a:t>Deberá aplicarse siempre respetando las normas de aplicación descritas en esta presentación.</a:t>
            </a:r>
            <a:endParaRPr lang="es-ES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3995936" y="99176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Aplicación principal</a:t>
            </a:r>
            <a:endParaRPr lang="es-ES" sz="1200" dirty="0"/>
          </a:p>
        </p:txBody>
      </p:sp>
      <p:pic>
        <p:nvPicPr>
          <p:cNvPr id="14" name="13 Imagen" descr="grupo cementos portland valderrivas horizontal.jpg"/>
          <p:cNvPicPr>
            <a:picLocks noChangeAspect="1"/>
          </p:cNvPicPr>
          <p:nvPr/>
        </p:nvPicPr>
        <p:blipFill>
          <a:blip r:embed="rId2" cstate="print"/>
          <a:srcRect l="9838" t="26614" r="9838" b="26614"/>
          <a:stretch>
            <a:fillRect/>
          </a:stretch>
        </p:blipFill>
        <p:spPr>
          <a:xfrm>
            <a:off x="4355976" y="1836353"/>
            <a:ext cx="3168352" cy="1304615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3995936" y="3501008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Aplicación vertical</a:t>
            </a:r>
            <a:endParaRPr lang="es-ES" sz="1200" dirty="0"/>
          </a:p>
        </p:txBody>
      </p:sp>
      <p:pic>
        <p:nvPicPr>
          <p:cNvPr id="17" name="16 Imagen" descr="grupo cementos portland valderrivas vertical.jpg"/>
          <p:cNvPicPr>
            <a:picLocks noChangeAspect="1"/>
          </p:cNvPicPr>
          <p:nvPr/>
        </p:nvPicPr>
        <p:blipFill>
          <a:blip r:embed="rId3" cstate="print"/>
          <a:srcRect t="16757"/>
          <a:stretch>
            <a:fillRect/>
          </a:stretch>
        </p:blipFill>
        <p:spPr>
          <a:xfrm>
            <a:off x="4067944" y="4005064"/>
            <a:ext cx="2266788" cy="2503940"/>
          </a:xfrm>
          <a:prstGeom prst="rect">
            <a:avLst/>
          </a:prstGeom>
        </p:spPr>
      </p:pic>
      <p:sp>
        <p:nvSpPr>
          <p:cNvPr id="19" name="18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1" name="20 Conector recto"/>
          <p:cNvCxnSpPr/>
          <p:nvPr/>
        </p:nvCxnSpPr>
        <p:spPr>
          <a:xfrm>
            <a:off x="4067944" y="1340768"/>
            <a:ext cx="4392488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>
            <a:off x="4067944" y="3789040"/>
            <a:ext cx="4392488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Lágrima"/>
          <p:cNvSpPr/>
          <p:nvPr/>
        </p:nvSpPr>
        <p:spPr>
          <a:xfrm>
            <a:off x="1874468" y="1052736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1062810" y="2492896"/>
            <a:ext cx="2285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El logotipo corporativo debe presentarse siempre de forma predominante. Para facilitar su visualización deben guardarse unos márgenes mínimos.</a:t>
            </a:r>
            <a:endParaRPr lang="es-ES" sz="1200" dirty="0"/>
          </a:p>
        </p:txBody>
      </p:sp>
      <p:sp>
        <p:nvSpPr>
          <p:cNvPr id="22" name="21 CuadroTexto"/>
          <p:cNvSpPr txBox="1"/>
          <p:nvPr/>
        </p:nvSpPr>
        <p:spPr>
          <a:xfrm>
            <a:off x="2123728" y="1219399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Logotipo Corporativo.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Sistema de espacios.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12 Imagen" descr="distancia mínima GCPV Horizont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988946"/>
            <a:ext cx="4498111" cy="3088126"/>
          </a:xfrm>
          <a:prstGeom prst="rect">
            <a:avLst/>
          </a:prstGeom>
        </p:spPr>
      </p:pic>
      <p:grpSp>
        <p:nvGrpSpPr>
          <p:cNvPr id="23" name="22 Grupo"/>
          <p:cNvGrpSpPr/>
          <p:nvPr/>
        </p:nvGrpSpPr>
        <p:grpSpPr>
          <a:xfrm>
            <a:off x="4211960" y="1809392"/>
            <a:ext cx="3744416" cy="5940088"/>
            <a:chOff x="4211960" y="1124744"/>
            <a:chExt cx="3744416" cy="5940088"/>
          </a:xfrm>
        </p:grpSpPr>
        <p:grpSp>
          <p:nvGrpSpPr>
            <p:cNvPr id="20" name="19 Grupo"/>
            <p:cNvGrpSpPr/>
            <p:nvPr/>
          </p:nvGrpSpPr>
          <p:grpSpPr>
            <a:xfrm>
              <a:off x="4211960" y="3573017"/>
              <a:ext cx="3744416" cy="2016223"/>
              <a:chOff x="4211960" y="3573017"/>
              <a:chExt cx="3744416" cy="2016223"/>
            </a:xfrm>
          </p:grpSpPr>
          <p:pic>
            <p:nvPicPr>
              <p:cNvPr id="16" name="15 Imagen" descr="grupo cementos portland valderrivas horizontal.jpg"/>
              <p:cNvPicPr>
                <a:picLocks noChangeAspect="1"/>
              </p:cNvPicPr>
              <p:nvPr/>
            </p:nvPicPr>
            <p:blipFill>
              <a:blip r:embed="rId3" cstate="print"/>
              <a:srcRect l="11664" t="29196" r="11664" b="29499"/>
              <a:stretch>
                <a:fillRect/>
              </a:stretch>
            </p:blipFill>
            <p:spPr>
              <a:xfrm>
                <a:off x="4283968" y="4437112"/>
                <a:ext cx="3024336" cy="1152128"/>
              </a:xfrm>
              <a:prstGeom prst="rect">
                <a:avLst/>
              </a:prstGeom>
            </p:spPr>
          </p:pic>
          <p:sp>
            <p:nvSpPr>
              <p:cNvPr id="18" name="17 CuadroTexto"/>
              <p:cNvSpPr txBox="1"/>
              <p:nvPr/>
            </p:nvSpPr>
            <p:spPr>
              <a:xfrm>
                <a:off x="4211960" y="3573017"/>
                <a:ext cx="3744416" cy="938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dirty="0" smtClean="0"/>
                  <a:t>Los resultados de España mejoran sensiblemente por las medidas de eficiencia implementadas en 2013, Túnez se beneficia de la reciente desregulación de la industria cementera del país y EEUU se recupera de la adversa climatología de los primeros meses.</a:t>
                </a:r>
                <a:endParaRPr lang="es-ES" sz="1100" dirty="0"/>
              </a:p>
            </p:txBody>
          </p:sp>
        </p:grpSp>
        <p:sp>
          <p:nvSpPr>
            <p:cNvPr id="19" name="18 CuadroTexto"/>
            <p:cNvSpPr txBox="1"/>
            <p:nvPr/>
          </p:nvSpPr>
          <p:spPr>
            <a:xfrm>
              <a:off x="4716016" y="1124744"/>
              <a:ext cx="3024337" cy="5940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8000" dirty="0" smtClean="0">
                  <a:solidFill>
                    <a:schemeClr val="bg1">
                      <a:lumMod val="65000"/>
                    </a:schemeClr>
                  </a:solidFill>
                </a:rPr>
                <a:t>x</a:t>
              </a:r>
              <a:endParaRPr lang="es-ES" sz="38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21" name="20 Rectángulo"/>
          <p:cNvSpPr/>
          <p:nvPr/>
        </p:nvSpPr>
        <p:spPr>
          <a:xfrm>
            <a:off x="4211960" y="4041640"/>
            <a:ext cx="3672408" cy="2448272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CuadroTexto"/>
          <p:cNvSpPr txBox="1"/>
          <p:nvPr/>
        </p:nvSpPr>
        <p:spPr>
          <a:xfrm>
            <a:off x="4139952" y="358404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Uso incorrecto</a:t>
            </a:r>
            <a:endParaRPr lang="es-ES" sz="1200" dirty="0"/>
          </a:p>
        </p:txBody>
      </p:sp>
      <p:cxnSp>
        <p:nvCxnSpPr>
          <p:cNvPr id="25" name="24 Conector recto"/>
          <p:cNvCxnSpPr/>
          <p:nvPr/>
        </p:nvCxnSpPr>
        <p:spPr>
          <a:xfrm>
            <a:off x="4211960" y="3933056"/>
            <a:ext cx="4392488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4139952" y="1196752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Margen mínimo</a:t>
            </a:r>
            <a:endParaRPr lang="es-ES" sz="1200" dirty="0"/>
          </a:p>
        </p:txBody>
      </p:sp>
      <p:cxnSp>
        <p:nvCxnSpPr>
          <p:cNvPr id="27" name="26 Conector recto"/>
          <p:cNvCxnSpPr/>
          <p:nvPr/>
        </p:nvCxnSpPr>
        <p:spPr>
          <a:xfrm>
            <a:off x="4211960" y="1545759"/>
            <a:ext cx="4392488" cy="0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Abrir llave"/>
          <p:cNvSpPr/>
          <p:nvPr/>
        </p:nvSpPr>
        <p:spPr>
          <a:xfrm>
            <a:off x="3995936" y="4725144"/>
            <a:ext cx="144016" cy="100811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CuadroTexto"/>
          <p:cNvSpPr txBox="1"/>
          <p:nvPr/>
        </p:nvSpPr>
        <p:spPr>
          <a:xfrm>
            <a:off x="1763688" y="5085184"/>
            <a:ext cx="2160240" cy="36933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dirty="0" smtClean="0">
                <a:latin typeface="Arial" pitchFamily="34" charset="0"/>
                <a:cs typeface="Arial" pitchFamily="34" charset="0"/>
              </a:rPr>
              <a:t>No se ha respetado el margen mínimo entre el texto y el logotipo.</a:t>
            </a:r>
            <a:endParaRPr lang="es-ES" sz="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8413" t="29412"/>
          <a:stretch>
            <a:fillRect/>
          </a:stretch>
        </p:blipFill>
        <p:spPr bwMode="auto">
          <a:xfrm>
            <a:off x="3823675" y="5589240"/>
            <a:ext cx="748325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Lágrima"/>
          <p:cNvSpPr/>
          <p:nvPr/>
        </p:nvSpPr>
        <p:spPr>
          <a:xfrm>
            <a:off x="1403648" y="1052736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Pentágono"/>
          <p:cNvSpPr/>
          <p:nvPr/>
        </p:nvSpPr>
        <p:spPr>
          <a:xfrm>
            <a:off x="3851920" y="4160113"/>
            <a:ext cx="144016" cy="72008"/>
          </a:xfrm>
          <a:prstGeom prst="homePlate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995936" y="4088105"/>
            <a:ext cx="468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Usos del símbolo, colores y tamaños mínimos de representación.</a:t>
            </a:r>
            <a:endParaRPr lang="es-ES" sz="12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4067944" y="991761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Logotipo; aplicado sobre distintos fondos y tamaño mínimo de representación.</a:t>
            </a:r>
            <a:endParaRPr lang="es-ES" sz="1200" dirty="0"/>
          </a:p>
        </p:txBody>
      </p:sp>
      <p:sp>
        <p:nvSpPr>
          <p:cNvPr id="12" name="11 Pentágono"/>
          <p:cNvSpPr/>
          <p:nvPr/>
        </p:nvSpPr>
        <p:spPr>
          <a:xfrm>
            <a:off x="3851920" y="1063769"/>
            <a:ext cx="144016" cy="72008"/>
          </a:xfrm>
          <a:prstGeom prst="homePlate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rgbClr val="009900"/>
              </a:solidFill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691680" y="1196752"/>
            <a:ext cx="1080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Versiones de color y reducción mínima.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6" name="35 Grupo"/>
          <p:cNvGrpSpPr/>
          <p:nvPr/>
        </p:nvGrpSpPr>
        <p:grpSpPr>
          <a:xfrm>
            <a:off x="3995935" y="1556792"/>
            <a:ext cx="4309905" cy="1640924"/>
            <a:chOff x="3995935" y="1872536"/>
            <a:chExt cx="4680521" cy="1782030"/>
          </a:xfrm>
        </p:grpSpPr>
        <p:pic>
          <p:nvPicPr>
            <p:cNvPr id="2054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5935" y="1872536"/>
              <a:ext cx="1728193" cy="813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9" name="18 Conector recto de flecha"/>
            <p:cNvCxnSpPr/>
            <p:nvPr/>
          </p:nvCxnSpPr>
          <p:spPr>
            <a:xfrm>
              <a:off x="5796136" y="2232576"/>
              <a:ext cx="1224136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19 CuadroTexto"/>
            <p:cNvSpPr txBox="1"/>
            <p:nvPr/>
          </p:nvSpPr>
          <p:spPr>
            <a:xfrm>
              <a:off x="7092280" y="1872536"/>
              <a:ext cx="1584176" cy="8523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900" dirty="0" smtClean="0"/>
                <a:t>Cuando el fondo sea verde de </a:t>
              </a:r>
              <a:r>
                <a:rPr lang="es-ES" sz="900" dirty="0" err="1" smtClean="0"/>
                <a:t>Pantone</a:t>
              </a:r>
              <a:r>
                <a:rPr lang="es-ES" sz="900" dirty="0" smtClean="0"/>
                <a:t> 356 C  o de un color oscuro , podrá ir representado en positivo </a:t>
              </a:r>
            </a:p>
            <a:p>
              <a:r>
                <a:rPr lang="es-ES" sz="900" dirty="0" smtClean="0"/>
                <a:t>( todo en blanco).</a:t>
              </a:r>
              <a:endParaRPr lang="es-ES" sz="900" dirty="0"/>
            </a:p>
          </p:txBody>
        </p:sp>
        <p:cxnSp>
          <p:nvCxnSpPr>
            <p:cNvPr id="23" name="22 Conector recto de flecha"/>
            <p:cNvCxnSpPr/>
            <p:nvPr/>
          </p:nvCxnSpPr>
          <p:spPr>
            <a:xfrm>
              <a:off x="5796136" y="3312696"/>
              <a:ext cx="1224136" cy="0"/>
            </a:xfrm>
            <a:prstGeom prst="straightConnector1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23 CuadroTexto"/>
            <p:cNvSpPr txBox="1"/>
            <p:nvPr/>
          </p:nvSpPr>
          <p:spPr>
            <a:xfrm>
              <a:off x="7092280" y="2952656"/>
              <a:ext cx="1440160" cy="7019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900" dirty="0" smtClean="0"/>
                <a:t>Sobre fondos claros, podrá ir representado en su forma negativa (todo en negro ).</a:t>
              </a:r>
              <a:endParaRPr lang="es-ES" sz="900" dirty="0"/>
            </a:p>
          </p:txBody>
        </p:sp>
        <p:pic>
          <p:nvPicPr>
            <p:cNvPr id="21" name="20 Imagen" descr="gcpv fondo azul.jpg"/>
            <p:cNvPicPr>
              <a:picLocks noChangeAspect="1"/>
            </p:cNvPicPr>
            <p:nvPr/>
          </p:nvPicPr>
          <p:blipFill>
            <a:blip r:embed="rId4" cstate="print">
              <a:lum bright="21000"/>
            </a:blip>
            <a:stretch>
              <a:fillRect/>
            </a:stretch>
          </p:blipFill>
          <p:spPr>
            <a:xfrm>
              <a:off x="3995936" y="2852936"/>
              <a:ext cx="1728192" cy="792088"/>
            </a:xfrm>
            <a:prstGeom prst="rect">
              <a:avLst/>
            </a:prstGeom>
          </p:spPr>
        </p:pic>
      </p:grpSp>
      <p:grpSp>
        <p:nvGrpSpPr>
          <p:cNvPr id="29" name="28 Grupo"/>
          <p:cNvGrpSpPr/>
          <p:nvPr/>
        </p:nvGrpSpPr>
        <p:grpSpPr>
          <a:xfrm>
            <a:off x="3987630" y="4665910"/>
            <a:ext cx="2075260" cy="525926"/>
            <a:chOff x="3923928" y="4581128"/>
            <a:chExt cx="4979240" cy="1261872"/>
          </a:xfrm>
        </p:grpSpPr>
        <p:pic>
          <p:nvPicPr>
            <p:cNvPr id="26" name="25 Imagen" descr="simbolo blanco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52320" y="4581128"/>
              <a:ext cx="1450848" cy="1261872"/>
            </a:xfrm>
            <a:prstGeom prst="rect">
              <a:avLst/>
            </a:prstGeom>
          </p:spPr>
        </p:pic>
        <p:pic>
          <p:nvPicPr>
            <p:cNvPr id="27" name="26 Imagen" descr="simbolo negro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52120" y="4581128"/>
              <a:ext cx="1456944" cy="1261872"/>
            </a:xfrm>
            <a:prstGeom prst="rect">
              <a:avLst/>
            </a:prstGeom>
          </p:spPr>
        </p:pic>
        <p:pic>
          <p:nvPicPr>
            <p:cNvPr id="28" name="27 Imagen" descr="simbolo verde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23928" y="4581128"/>
              <a:ext cx="1456944" cy="1261872"/>
            </a:xfrm>
            <a:prstGeom prst="rect">
              <a:avLst/>
            </a:prstGeom>
          </p:spPr>
        </p:pic>
      </p:grpSp>
      <p:sp>
        <p:nvSpPr>
          <p:cNvPr id="30" name="29 CuadroTexto"/>
          <p:cNvSpPr txBox="1"/>
          <p:nvPr/>
        </p:nvSpPr>
        <p:spPr>
          <a:xfrm>
            <a:off x="7155982" y="4377878"/>
            <a:ext cx="1664490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dirty="0" smtClean="0"/>
              <a:t>El símbolo del logotipo se puede representar sólo cuando sea necesario y aplicado en verde, blanco o negro según la necesidad del fondo donde se aplique.</a:t>
            </a:r>
            <a:endParaRPr lang="es-ES" sz="900" dirty="0"/>
          </a:p>
        </p:txBody>
      </p:sp>
      <p:cxnSp>
        <p:nvCxnSpPr>
          <p:cNvPr id="31" name="30 Conector recto de flecha"/>
          <p:cNvCxnSpPr/>
          <p:nvPr/>
        </p:nvCxnSpPr>
        <p:spPr>
          <a:xfrm>
            <a:off x="6147870" y="4881934"/>
            <a:ext cx="864096" cy="1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4716016" y="5949280"/>
            <a:ext cx="504056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CuadroTexto"/>
          <p:cNvSpPr txBox="1"/>
          <p:nvPr/>
        </p:nvSpPr>
        <p:spPr>
          <a:xfrm>
            <a:off x="5292080" y="5733256"/>
            <a:ext cx="194421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dirty="0" smtClean="0"/>
              <a:t>No se permite usar el símbolo en un tamaño inferior a 1,5 cm.</a:t>
            </a:r>
            <a:endParaRPr lang="es-ES" sz="1050" dirty="0"/>
          </a:p>
        </p:txBody>
      </p:sp>
      <p:pic>
        <p:nvPicPr>
          <p:cNvPr id="32" name="31 Imagen" descr="grupo cementos portland valderrivas horizontal.jpg"/>
          <p:cNvPicPr>
            <a:picLocks noChangeAspect="1"/>
          </p:cNvPicPr>
          <p:nvPr/>
        </p:nvPicPr>
        <p:blipFill>
          <a:blip r:embed="rId8" cstate="print"/>
          <a:srcRect l="9838" t="26614" r="9838" b="26614"/>
          <a:stretch>
            <a:fillRect/>
          </a:stretch>
        </p:blipFill>
        <p:spPr>
          <a:xfrm>
            <a:off x="3995936" y="3462886"/>
            <a:ext cx="792088" cy="326154"/>
          </a:xfrm>
          <a:prstGeom prst="rect">
            <a:avLst/>
          </a:prstGeom>
        </p:spPr>
      </p:pic>
      <p:cxnSp>
        <p:nvCxnSpPr>
          <p:cNvPr id="40" name="39 Conector recto de flecha"/>
          <p:cNvCxnSpPr/>
          <p:nvPr/>
        </p:nvCxnSpPr>
        <p:spPr>
          <a:xfrm>
            <a:off x="5004048" y="3645024"/>
            <a:ext cx="1800200" cy="0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CuadroTexto"/>
          <p:cNvSpPr txBox="1"/>
          <p:nvPr/>
        </p:nvSpPr>
        <p:spPr>
          <a:xfrm>
            <a:off x="6876256" y="3353217"/>
            <a:ext cx="1944216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dirty="0" smtClean="0"/>
              <a:t>No se permite hacer uso del logotipo si el tamaño es inferior a 2 cm de ancho.</a:t>
            </a:r>
            <a:endParaRPr lang="es-ES" sz="900" dirty="0"/>
          </a:p>
        </p:txBody>
      </p:sp>
      <p:grpSp>
        <p:nvGrpSpPr>
          <p:cNvPr id="50" name="49 Grupo"/>
          <p:cNvGrpSpPr/>
          <p:nvPr/>
        </p:nvGrpSpPr>
        <p:grpSpPr>
          <a:xfrm>
            <a:off x="3995936" y="3553955"/>
            <a:ext cx="792088" cy="307093"/>
            <a:chOff x="3995936" y="3553955"/>
            <a:chExt cx="792088" cy="307093"/>
          </a:xfrm>
        </p:grpSpPr>
        <p:cxnSp>
          <p:nvCxnSpPr>
            <p:cNvPr id="44" name="43 Conector recto"/>
            <p:cNvCxnSpPr/>
            <p:nvPr/>
          </p:nvCxnSpPr>
          <p:spPr>
            <a:xfrm>
              <a:off x="3995936" y="3553955"/>
              <a:ext cx="0" cy="307093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44 Conector recto"/>
            <p:cNvCxnSpPr/>
            <p:nvPr/>
          </p:nvCxnSpPr>
          <p:spPr>
            <a:xfrm>
              <a:off x="4788024" y="3553955"/>
              <a:ext cx="0" cy="307093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46 Conector recto"/>
            <p:cNvCxnSpPr/>
            <p:nvPr/>
          </p:nvCxnSpPr>
          <p:spPr>
            <a:xfrm>
              <a:off x="3995936" y="3861048"/>
              <a:ext cx="216024" cy="0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47 Conector recto"/>
            <p:cNvCxnSpPr/>
            <p:nvPr/>
          </p:nvCxnSpPr>
          <p:spPr>
            <a:xfrm>
              <a:off x="4572000" y="3861048"/>
              <a:ext cx="216024" cy="0"/>
            </a:xfrm>
            <a:prstGeom prst="line">
              <a:avLst/>
            </a:prstGeom>
            <a:ln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48 CuadroTexto"/>
          <p:cNvSpPr txBox="1"/>
          <p:nvPr/>
        </p:nvSpPr>
        <p:spPr>
          <a:xfrm>
            <a:off x="4211960" y="3717032"/>
            <a:ext cx="432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>
                <a:solidFill>
                  <a:srgbClr val="006600"/>
                </a:solidFill>
              </a:rPr>
              <a:t>2 cm</a:t>
            </a:r>
            <a:endParaRPr lang="es-ES" sz="9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ágrima"/>
          <p:cNvSpPr/>
          <p:nvPr/>
        </p:nvSpPr>
        <p:spPr>
          <a:xfrm>
            <a:off x="1403648" y="764704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990802" y="2235636"/>
            <a:ext cx="22850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La tipografía corporativa será la Helvética. Este tipo de fuente tiene caracteres claros, que trasmiten competencia, seguridad y modernidad.</a:t>
            </a:r>
          </a:p>
          <a:p>
            <a:endParaRPr lang="es-ES" sz="1200" dirty="0" smtClean="0"/>
          </a:p>
          <a:p>
            <a:r>
              <a:rPr lang="es-ES" sz="1200" dirty="0" smtClean="0"/>
              <a:t>Además posee las suficientes variaciones ( light, </a:t>
            </a:r>
            <a:r>
              <a:rPr lang="es-ES" sz="1200" dirty="0" err="1" smtClean="0"/>
              <a:t>medium</a:t>
            </a:r>
            <a:r>
              <a:rPr lang="es-ES" sz="1200" dirty="0" smtClean="0"/>
              <a:t>, negra, cursiva, condensada y calada) como para poder adaptarse a cualquier necesidad de diseño.</a:t>
            </a:r>
          </a:p>
          <a:p>
            <a:endParaRPr lang="es-ES" sz="1200" dirty="0" smtClean="0"/>
          </a:p>
          <a:p>
            <a:r>
              <a:rPr lang="es-ES" sz="1200" dirty="0" smtClean="0"/>
              <a:t>Cuando no pueda utilizarse la Helvética se emplearán otras familias de caracteres similares como </a:t>
            </a:r>
            <a:r>
              <a:rPr lang="es-ES" sz="1200" dirty="0" err="1" smtClean="0"/>
              <a:t>Arial</a:t>
            </a:r>
            <a:r>
              <a:rPr lang="es-ES" sz="1200" dirty="0" smtClean="0"/>
              <a:t>, Grotesca, Folio.</a:t>
            </a:r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</p:txBody>
      </p:sp>
      <p:sp>
        <p:nvSpPr>
          <p:cNvPr id="25" name="24 CuadroTexto"/>
          <p:cNvSpPr txBox="1"/>
          <p:nvPr/>
        </p:nvSpPr>
        <p:spPr>
          <a:xfrm>
            <a:off x="1619672" y="1125905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Tipografía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Corporativa.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196752"/>
            <a:ext cx="4161826" cy="2951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t="39622" b="23586"/>
          <a:stretch>
            <a:fillRect/>
          </a:stretch>
        </p:blipFill>
        <p:spPr bwMode="auto">
          <a:xfrm>
            <a:off x="4080179" y="4221088"/>
            <a:ext cx="4164229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1619672" y="1341929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Color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Corporativo.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1115616" y="2348880"/>
            <a:ext cx="216024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El color verde es uno de los elementos que más nos identifica.</a:t>
            </a:r>
          </a:p>
          <a:p>
            <a:endParaRPr lang="es-ES" sz="1200" dirty="0" smtClean="0"/>
          </a:p>
          <a:p>
            <a:r>
              <a:rPr lang="es-ES" sz="1200" dirty="0" smtClean="0"/>
              <a:t>Es un color alegre, vital, fresco y cercano. Se vincula a la felicidad, a la esperanza, a la naturaleza, al estímulo, al éxito y a la energía.</a:t>
            </a:r>
          </a:p>
          <a:p>
            <a:endParaRPr lang="es-ES" sz="1200" dirty="0" smtClean="0"/>
          </a:p>
          <a:p>
            <a:r>
              <a:rPr lang="es-ES" sz="1200" dirty="0" smtClean="0"/>
              <a:t>Además del verde,  son colores corporativos el blanco y el negro.</a:t>
            </a:r>
          </a:p>
          <a:p>
            <a:endParaRPr lang="es-ES" sz="1200" dirty="0" smtClean="0"/>
          </a:p>
          <a:p>
            <a:r>
              <a:rPr lang="es-ES" sz="1200" dirty="0" smtClean="0"/>
              <a:t>Los códigos de color facilitan la aplicación del color corporativo en cualquier aplicación. </a:t>
            </a:r>
          </a:p>
          <a:p>
            <a:endParaRPr lang="es-E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 l="46139" t="11440" r="23617" b="23881"/>
          <a:stretch>
            <a:fillRect/>
          </a:stretch>
        </p:blipFill>
        <p:spPr bwMode="auto">
          <a:xfrm rot="249483">
            <a:off x="6266952" y="1795584"/>
            <a:ext cx="274752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6673">
            <a:off x="6813572" y="3801837"/>
            <a:ext cx="1260085" cy="474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11 Grupo"/>
          <p:cNvGrpSpPr/>
          <p:nvPr/>
        </p:nvGrpSpPr>
        <p:grpSpPr>
          <a:xfrm>
            <a:off x="3779912" y="1772816"/>
            <a:ext cx="2376264" cy="3744416"/>
            <a:chOff x="3779912" y="1628800"/>
            <a:chExt cx="2376264" cy="3744416"/>
          </a:xfrm>
        </p:grpSpPr>
        <p:sp>
          <p:nvSpPr>
            <p:cNvPr id="19" name="18 CuadroTexto"/>
            <p:cNvSpPr txBox="1"/>
            <p:nvPr/>
          </p:nvSpPr>
          <p:spPr>
            <a:xfrm>
              <a:off x="3779912" y="1956896"/>
              <a:ext cx="2376264" cy="3416320"/>
            </a:xfrm>
            <a:prstGeom prst="rect">
              <a:avLst/>
            </a:prstGeom>
            <a:noFill/>
            <a:ln>
              <a:solidFill>
                <a:srgbClr val="0066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s-E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PANTONE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356 C</a:t>
              </a:r>
            </a:p>
            <a:p>
              <a:endPara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es-E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CMYK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 92 M 25 Y 96 K 11</a:t>
              </a:r>
            </a:p>
            <a:p>
              <a:endPara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es-E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RGB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 0 G 120 B 54</a:t>
              </a:r>
            </a:p>
            <a:p>
              <a:endPara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es-E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CÓDIGO ADHESIVO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FASCAL: Verde Kelly QM – 908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3M </a:t>
              </a:r>
              <a:r>
                <a:rPr lang="es-ES" sz="12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Scotchcal</a:t>
              </a:r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: Verde Hierba 100 – 72</a:t>
              </a:r>
            </a:p>
            <a:p>
              <a:endParaRPr lang="es-ES" sz="1200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r>
                <a:rPr lang="es-ES" sz="1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CÓDIGO RAL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6032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</a:p>
            <a:p>
              <a:r>
                <a:rPr lang="es-E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     </a:t>
              </a:r>
              <a:endParaRPr lang="es-E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9 Redondear rectángulo de esquina del mismo lado"/>
            <p:cNvSpPr/>
            <p:nvPr/>
          </p:nvSpPr>
          <p:spPr>
            <a:xfrm>
              <a:off x="3779912" y="1628800"/>
              <a:ext cx="2376264" cy="288032"/>
            </a:xfrm>
            <a:prstGeom prst="round2SameRect">
              <a:avLst/>
            </a:prstGeom>
            <a:solidFill>
              <a:srgbClr val="006600"/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3779912" y="1628800"/>
              <a:ext cx="20882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dirty="0" smtClean="0">
                  <a:solidFill>
                    <a:schemeClr val="bg1"/>
                  </a:solidFill>
                </a:rPr>
                <a:t>Códigos de color</a:t>
              </a:r>
              <a:endParaRPr lang="es-ES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440160" cy="1440160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196752"/>
            <a:ext cx="108012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Tarjetas de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presentación y firma electrónica.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07904" y="99176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Tarjeta de presentación 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3561983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Firma electrónica corporativa</a:t>
            </a:r>
            <a:endParaRPr lang="es-ES" sz="12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3779912" y="1257727"/>
            <a:ext cx="3600400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3779912" y="3850015"/>
            <a:ext cx="3600400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20734" t="25720" r="44092" b="36480"/>
          <a:stretch>
            <a:fillRect/>
          </a:stretch>
        </p:blipFill>
        <p:spPr bwMode="auto">
          <a:xfrm>
            <a:off x="3707904" y="1484784"/>
            <a:ext cx="278751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7" name="16 Grupo"/>
          <p:cNvGrpSpPr/>
          <p:nvPr/>
        </p:nvGrpSpPr>
        <p:grpSpPr>
          <a:xfrm>
            <a:off x="3755846" y="4194806"/>
            <a:ext cx="1595309" cy="1881199"/>
            <a:chOff x="3755846" y="4194806"/>
            <a:chExt cx="1595309" cy="1881199"/>
          </a:xfrm>
        </p:grpSpPr>
        <p:sp>
          <p:nvSpPr>
            <p:cNvPr id="12" name="11 CuadroTexto"/>
            <p:cNvSpPr txBox="1"/>
            <p:nvPr/>
          </p:nvSpPr>
          <p:spPr>
            <a:xfrm>
              <a:off x="3755846" y="4737177"/>
              <a:ext cx="1595309" cy="13388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Nombre Apellido </a:t>
              </a:r>
              <a:r>
                <a:rPr lang="es-ES" sz="900" b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Apellido</a:t>
              </a:r>
              <a:endParaRPr lang="es-ES" sz="900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Cargo</a:t>
              </a:r>
            </a:p>
            <a:p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Dirección Corporativa</a:t>
              </a:r>
            </a:p>
            <a:p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Dirección Postal</a:t>
              </a:r>
            </a:p>
            <a:p>
              <a:r>
                <a:rPr lang="es-ES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C.Postal</a:t>
              </a:r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Ciudad (País)</a:t>
              </a:r>
            </a:p>
            <a:p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.: </a:t>
              </a:r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+34… </a:t>
              </a:r>
              <a:endParaRPr lang="es-ES" sz="9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Mov</a:t>
              </a:r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: +34</a:t>
              </a:r>
            </a:p>
            <a:p>
              <a:r>
                <a:rPr lang="es-E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email@gcpv.com</a:t>
              </a:r>
            </a:p>
            <a:p>
              <a:r>
                <a:rPr lang="es-ES" sz="900" dirty="0" smtClean="0">
                  <a:solidFill>
                    <a:srgbClr val="0066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www.valderrivas.es</a:t>
              </a:r>
              <a:endParaRPr lang="es-ES" sz="900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12 Imagen" descr="Logo firma correo electrónico Grupo CPV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3381" y="4194806"/>
              <a:ext cx="1226441" cy="47593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341929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Primera Hoja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de carta.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1115616" y="2348880"/>
            <a:ext cx="18002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Esta plantilla estará disponible en una sección de la intranet, preparada para almacenar diferentes plantillas corporativas de uso muy común; como cartas y  presentaciones PPT.</a:t>
            </a:r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sz="1200" dirty="0" smtClean="0"/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6534" t="19840" r="50392" b="5450"/>
          <a:stretch>
            <a:fillRect/>
          </a:stretch>
        </p:blipFill>
        <p:spPr bwMode="auto">
          <a:xfrm>
            <a:off x="4265966" y="836712"/>
            <a:ext cx="3978442" cy="56166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341929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Segunda Hoja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de Carta.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0658" t="19840" r="16267" b="5401"/>
          <a:stretch>
            <a:fillRect/>
          </a:stretch>
        </p:blipFill>
        <p:spPr bwMode="auto">
          <a:xfrm>
            <a:off x="4139952" y="980728"/>
            <a:ext cx="3822896" cy="5400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341929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Sobres.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l="10101" t="23120" r="27950" b="24800"/>
          <a:stretch>
            <a:fillRect/>
          </a:stretch>
        </p:blipFill>
        <p:spPr bwMode="auto">
          <a:xfrm>
            <a:off x="3635896" y="1394420"/>
            <a:ext cx="3714219" cy="1951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3707904" y="99176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Sobre tamaño americano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3561983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Sobre tamaño americano con ventana</a:t>
            </a:r>
            <a:endParaRPr lang="es-ES" sz="12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3779912" y="1257727"/>
            <a:ext cx="3600400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3779912" y="3850015"/>
            <a:ext cx="3600400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0475" t="39160" r="17576" b="13801"/>
          <a:stretch>
            <a:fillRect/>
          </a:stretch>
        </p:blipFill>
        <p:spPr bwMode="auto">
          <a:xfrm>
            <a:off x="3563888" y="4005064"/>
            <a:ext cx="4096741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341929"/>
            <a:ext cx="10801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Aplicaciones.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Sobres.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07904" y="99176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Sobre tamaño mediano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3561983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Sobre tamaño grande</a:t>
            </a:r>
            <a:endParaRPr lang="es-ES" sz="12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3779912" y="1257727"/>
            <a:ext cx="3024336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3779912" y="3850015"/>
            <a:ext cx="2952328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925" t="22360" r="39892" b="14641"/>
          <a:stretch>
            <a:fillRect/>
          </a:stretch>
        </p:blipFill>
        <p:spPr bwMode="auto">
          <a:xfrm>
            <a:off x="3707904" y="1412776"/>
            <a:ext cx="252729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1650" t="16400" r="25850" b="26480"/>
          <a:stretch>
            <a:fillRect/>
          </a:stretch>
        </p:blipFill>
        <p:spPr bwMode="auto">
          <a:xfrm>
            <a:off x="3563888" y="4036748"/>
            <a:ext cx="3024336" cy="2056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19672" y="1341929"/>
            <a:ext cx="10801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Presentación PPT.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Portadas.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707904" y="631721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Opción 1</a:t>
            </a:r>
            <a:endParaRPr lang="es-ES" sz="1200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3633991"/>
            <a:ext cx="3024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Opción 2</a:t>
            </a:r>
            <a:endParaRPr lang="es-ES" sz="12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3779912" y="897687"/>
            <a:ext cx="3024336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3779912" y="3922023"/>
            <a:ext cx="2952328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8975" t="24040" r="12067" b="10189"/>
          <a:stretch>
            <a:fillRect/>
          </a:stretch>
        </p:blipFill>
        <p:spPr bwMode="auto">
          <a:xfrm>
            <a:off x="3779913" y="1052736"/>
            <a:ext cx="3394332" cy="2448272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400" r="8651"/>
          <a:stretch>
            <a:fillRect/>
          </a:stretch>
        </p:blipFill>
        <p:spPr bwMode="auto">
          <a:xfrm>
            <a:off x="3779911" y="4077072"/>
            <a:ext cx="3344869" cy="2520280"/>
          </a:xfrm>
          <a:prstGeom prst="rect">
            <a:avLst/>
          </a:prstGeom>
          <a:noFill/>
          <a:ln w="9525">
            <a:solidFill>
              <a:srgbClr val="006600"/>
            </a:solidFill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ágrima"/>
          <p:cNvSpPr/>
          <p:nvPr/>
        </p:nvSpPr>
        <p:spPr>
          <a:xfrm>
            <a:off x="1403648" y="980728"/>
            <a:ext cx="1329379" cy="1152128"/>
          </a:xfrm>
          <a:prstGeom prst="teardrop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1691680" y="1268760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Presentación PPT.</a:t>
            </a:r>
          </a:p>
          <a:p>
            <a:r>
              <a:rPr lang="es-ES" sz="1100" dirty="0" smtClean="0">
                <a:solidFill>
                  <a:schemeClr val="bg1"/>
                </a:solidFill>
                <a:latin typeface="Helvetica" pitchFamily="34" charset="0"/>
              </a:rPr>
              <a:t>Interior.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563888" y="1412776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Interior de PPT</a:t>
            </a:r>
            <a:endParaRPr lang="es-ES" sz="1200" dirty="0"/>
          </a:p>
        </p:txBody>
      </p:sp>
      <p:cxnSp>
        <p:nvCxnSpPr>
          <p:cNvPr id="7" name="6 Conector recto"/>
          <p:cNvCxnSpPr/>
          <p:nvPr/>
        </p:nvCxnSpPr>
        <p:spPr>
          <a:xfrm>
            <a:off x="3635896" y="1678742"/>
            <a:ext cx="3024336" cy="11033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45408" t="34960" r="25192" b="28920"/>
          <a:stretch>
            <a:fillRect/>
          </a:stretch>
        </p:blipFill>
        <p:spPr bwMode="auto">
          <a:xfrm>
            <a:off x="3635896" y="2060848"/>
            <a:ext cx="4595115" cy="35283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4788024" y="260648"/>
            <a:ext cx="388843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Manual Identidad Básico - Grupo Cementos Portland </a:t>
            </a:r>
            <a:r>
              <a:rPr lang="es-ES" sz="1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Valderrivas</a:t>
            </a:r>
            <a:endParaRPr lang="es-E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1FE77E9C8F54BAFE0673A2BC89513" ma:contentTypeVersion="1" ma:contentTypeDescription="Crear nuevo documento." ma:contentTypeScope="" ma:versionID="6f56c12ae82d6f297aa4a24a8d131da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300cc0a9f84293867af8b5a362716c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2F7C3B99-FC6E-4AF2-A9D0-563E519716E9}"/>
</file>

<file path=customXml/itemProps2.xml><?xml version="1.0" encoding="utf-8"?>
<ds:datastoreItem xmlns:ds="http://schemas.openxmlformats.org/officeDocument/2006/customXml" ds:itemID="{EAFE5C49-9DE2-4812-947C-FD68DE30049C}"/>
</file>

<file path=customXml/itemProps3.xml><?xml version="1.0" encoding="utf-8"?>
<ds:datastoreItem xmlns:ds="http://schemas.openxmlformats.org/officeDocument/2006/customXml" ds:itemID="{12D47176-FECB-4E31-8D93-A850BA78CCE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835</Words>
  <Application>Microsoft Office PowerPoint</Application>
  <PresentationFormat>Presentación en pantalla (4:3)</PresentationFormat>
  <Paragraphs>138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</vt:vector>
  </TitlesOfParts>
  <Company>Grupo Cementos Portland Valderrivas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mariana</dc:creator>
  <cp:lastModifiedBy>Mª Carmen Prieto Gonzalez</cp:lastModifiedBy>
  <cp:revision>107</cp:revision>
  <dcterms:created xsi:type="dcterms:W3CDTF">2014-07-04T11:41:03Z</dcterms:created>
  <dcterms:modified xsi:type="dcterms:W3CDTF">2014-10-16T11:58:24Z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0x010100B971FE77E9C8F54BAFE0673A2BC89513</vt:lpwstr>
  </property>
</Properties>
</file>